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1" r:id="rId4"/>
    <p:sldId id="258" r:id="rId5"/>
    <p:sldId id="270" r:id="rId6"/>
    <p:sldId id="272" r:id="rId7"/>
    <p:sldId id="274" r:id="rId8"/>
    <p:sldId id="267" r:id="rId9"/>
    <p:sldId id="266" r:id="rId10"/>
    <p:sldId id="275" r:id="rId11"/>
    <p:sldId id="276" r:id="rId12"/>
    <p:sldId id="277" r:id="rId13"/>
    <p:sldId id="278" r:id="rId14"/>
    <p:sldId id="26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4" y="3501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479324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1400" dirty="0"/>
              <a:t>Παρουσίαση Μαθητές </a:t>
            </a:r>
            <a:endParaRPr lang="en-US" sz="1400" dirty="0"/>
          </a:p>
          <a:p>
            <a:pPr marL="0" indent="0">
              <a:buNone/>
            </a:pPr>
            <a:r>
              <a:rPr lang="en-GB" sz="1400" b="1" dirty="0"/>
              <a:t>.</a:t>
            </a:r>
            <a:r>
              <a:rPr lang="el-GR" sz="1400" b="1" dirty="0"/>
              <a:t> Πρόβλημα - Πώς είναι δυνατόν να παρέχεται, να διαχειρίζεται και να διατηρείται ένα αποτελεσματικό και βιώσιμο σύστημα μεταφορών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93D5072-208E-42FF-97C0-3747001BCC03}"/>
              </a:ext>
            </a:extLst>
          </p:cNvPr>
          <p:cNvSpPr/>
          <p:nvPr/>
        </p:nvSpPr>
        <p:spPr>
          <a:xfrm>
            <a:off x="1543636" y="2037574"/>
            <a:ext cx="1842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/>
              <a:t>Επιπτώσεις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68320" y="-7866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3902206" y="1294863"/>
          <a:ext cx="5725160" cy="1435100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Τεχνολογίες πληροφοριών και επικοινωνιών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(ICTs)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Καύσιμα και τεχνολογίες ενέργειας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Υλικά και σχεδιασμός οχημάτων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Υποδομή και υπηρεσίες μεταφορών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4953" y="2148397"/>
            <a:ext cx="31350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Διαχείριση της κυκλοφορίας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και βελτιστοποίηση της διαδρομής των εμπορευμάτων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Πληροφορίες για ταξιδιώτες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διαδρομής και βελτιστοποίηση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Εισιτήρια και πληρωμή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Ηλεκτρονική επικοινωνία μεταξύ οχημάτων και μεταξύ οχημάτων και υποδομής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Τεχνολογίες που σχετίζονται με την «εικονική προσβασιμότητα»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Τηλεργασία κ.λπ.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ηλεκτρονικές πρωτοβουλίες (ηλεκτρονικό εμπόριο,  κ.λπ.)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72025" y="1965359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DAD9B2-BF66-48EF-B336-7A52C5079C26}"/>
              </a:ext>
            </a:extLst>
          </p:cNvPr>
          <p:cNvSpPr/>
          <p:nvPr/>
        </p:nvSpPr>
        <p:spPr>
          <a:xfrm>
            <a:off x="2152262" y="256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Εργασία - Μπορείτε να ταξινομήσετε τις κάρτες στη σωστή περιοχή τεχνολογίας.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129D164-1562-48BD-88CE-9EA4C43AC268}"/>
              </a:ext>
            </a:extLst>
          </p:cNvPr>
          <p:cNvSpPr/>
          <p:nvPr/>
        </p:nvSpPr>
        <p:spPr>
          <a:xfrm>
            <a:off x="4315319" y="3101420"/>
            <a:ext cx="2782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/>
              <a:t>Βιοκαύσιμα</a:t>
            </a:r>
            <a:endParaRPr lang="el-GR" sz="1400" dirty="0"/>
          </a:p>
          <a:p>
            <a:r>
              <a:rPr lang="el-GR" sz="1400" dirty="0"/>
              <a:t>Ηλεκτροδότηση και ηλεκτρική ενέργεια χαμηλών εκπομπών άνθρακα</a:t>
            </a:r>
          </a:p>
          <a:p>
            <a:r>
              <a:rPr lang="el-GR" sz="1400" dirty="0"/>
              <a:t>Υδρογόνο και κυψέλες καυσίμου</a:t>
            </a:r>
          </a:p>
          <a:p>
            <a:r>
              <a:rPr lang="el-GR" sz="1400" dirty="0"/>
              <a:t>Υβριδικά οχήματα</a:t>
            </a:r>
          </a:p>
          <a:p>
            <a:r>
              <a:rPr lang="el-GR" sz="1400" dirty="0"/>
              <a:t>Βελτιωμένες βελτιώσεις των συμβατικών κινητήρων</a:t>
            </a:r>
          </a:p>
          <a:p>
            <a:r>
              <a:rPr lang="el-GR" sz="1400" dirty="0"/>
              <a:t>Εναλλακτική πρόωση για ναυτιλία, όπως αιολική, ηλιακή ή πυρηνική ενεργειακή λύση</a:t>
            </a:r>
          </a:p>
          <a:p>
            <a:r>
              <a:rPr lang="el-GR" sz="1400" dirty="0"/>
              <a:t>Πρόωση για την αεροπορία</a:t>
            </a:r>
          </a:p>
        </p:txBody>
      </p: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7DECF1ED-BA0E-43E1-821D-A425C3ADE0D5}"/>
              </a:ext>
            </a:extLst>
          </p:cNvPr>
          <p:cNvCxnSpPr>
            <a:cxnSpLocks/>
          </p:cNvCxnSpPr>
          <p:nvPr/>
        </p:nvCxnSpPr>
        <p:spPr>
          <a:xfrm flipH="1">
            <a:off x="5706402" y="2747363"/>
            <a:ext cx="705868" cy="51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68320" y="-7866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3902206" y="1294863"/>
          <a:ext cx="5725160" cy="1435100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Τεχνολογίες πληροφοριών και επικοινωνιών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(ICTs)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Καύσιμα και τεχνολογίες ενέργειας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Υλικά και σχεδιασμός οχημάτων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Υποδομή και υπηρεσίες μεταφορών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4953" y="2148397"/>
            <a:ext cx="31350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Διαχείριση της κυκλοφορίας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και βελτιστοποίηση της διαδρομής των εμπορευμάτων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Πληροφορίες για ταξιδιώτες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διαδρομής και βελτιστοποίηση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Εισιτήρια και πληρωμή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Ηλεκτρονική επικοινωνία μεταξύ οχημάτων και μεταξύ οχημάτων και υποδομής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Τεχνολογίες που σχετίζονται με την «εικονική προσβασιμότητα»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Τηλεργασία κ.λπ.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ηλεκτρονικές πρωτοβουλίες (ηλεκτρονικό εμπόριο,  κ.λπ.)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72025" y="1965359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DAD9B2-BF66-48EF-B336-7A52C5079C26}"/>
              </a:ext>
            </a:extLst>
          </p:cNvPr>
          <p:cNvSpPr/>
          <p:nvPr/>
        </p:nvSpPr>
        <p:spPr>
          <a:xfrm>
            <a:off x="2152262" y="256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Εργασία - Μπορείτε να ταξινομήσετε τις κάρτες στη σωστή περιοχή τεχνολογίας.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129D164-1562-48BD-88CE-9EA4C43AC268}"/>
              </a:ext>
            </a:extLst>
          </p:cNvPr>
          <p:cNvSpPr/>
          <p:nvPr/>
        </p:nvSpPr>
        <p:spPr>
          <a:xfrm>
            <a:off x="4315319" y="3101420"/>
            <a:ext cx="2782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/>
              <a:t>Βιοκαύσιμα</a:t>
            </a:r>
            <a:endParaRPr lang="el-GR" sz="1400" dirty="0"/>
          </a:p>
          <a:p>
            <a:r>
              <a:rPr lang="el-GR" sz="1400" dirty="0"/>
              <a:t>Ηλεκτροδότηση και ηλεκτρική ενέργεια χαμηλών εκπομπών άνθρακα</a:t>
            </a:r>
          </a:p>
          <a:p>
            <a:r>
              <a:rPr lang="el-GR" sz="1400" dirty="0"/>
              <a:t>Υδρογόνο και κυψέλες καυσίμου</a:t>
            </a:r>
          </a:p>
          <a:p>
            <a:r>
              <a:rPr lang="el-GR" sz="1400" dirty="0"/>
              <a:t>Υβριδικά οχήματα</a:t>
            </a:r>
          </a:p>
          <a:p>
            <a:r>
              <a:rPr lang="el-GR" sz="1400" dirty="0"/>
              <a:t>Βελτιωμένες βελτιώσεις των συμβατικών κινητήρων</a:t>
            </a:r>
          </a:p>
          <a:p>
            <a:r>
              <a:rPr lang="el-GR" sz="1400" dirty="0"/>
              <a:t>Εναλλακτική πρόωση για ναυτιλία, όπως αιολική, ηλιακή ή πυρηνική ενεργειακή λύση</a:t>
            </a:r>
          </a:p>
          <a:p>
            <a:r>
              <a:rPr lang="el-GR" sz="1400" dirty="0"/>
              <a:t>Πρόωση για την αεροπορία</a:t>
            </a:r>
          </a:p>
        </p:txBody>
      </p: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7DECF1ED-BA0E-43E1-821D-A425C3ADE0D5}"/>
              </a:ext>
            </a:extLst>
          </p:cNvPr>
          <p:cNvCxnSpPr>
            <a:cxnSpLocks/>
          </p:cNvCxnSpPr>
          <p:nvPr/>
        </p:nvCxnSpPr>
        <p:spPr>
          <a:xfrm flipH="1">
            <a:off x="5706402" y="2747363"/>
            <a:ext cx="705868" cy="51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7EEE19B-E848-423F-BD0A-DC6CF972F8F3}"/>
              </a:ext>
            </a:extLst>
          </p:cNvPr>
          <p:cNvSpPr/>
          <p:nvPr/>
        </p:nvSpPr>
        <p:spPr>
          <a:xfrm>
            <a:off x="7021967" y="3401971"/>
            <a:ext cx="187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Χρήση ελαφρών ή νέων υλικών για οχήματα</a:t>
            </a:r>
          </a:p>
          <a:p>
            <a:r>
              <a:rPr lang="el-GR" sz="1400" dirty="0"/>
              <a:t>Μείωση των οχημάτων</a:t>
            </a:r>
          </a:p>
          <a:p>
            <a:r>
              <a:rPr lang="el-GR" sz="1400" dirty="0"/>
              <a:t>Αεροδυναμική σχεδίαση οχημάτων</a:t>
            </a:r>
          </a:p>
        </p:txBody>
      </p: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FDF1998C-DB36-4B64-9991-A55853F0BFC8}"/>
              </a:ext>
            </a:extLst>
          </p:cNvPr>
          <p:cNvCxnSpPr>
            <a:cxnSpLocks/>
          </p:cNvCxnSpPr>
          <p:nvPr/>
        </p:nvCxnSpPr>
        <p:spPr>
          <a:xfrm flipH="1">
            <a:off x="7476073" y="2805393"/>
            <a:ext cx="327280" cy="47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1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68320" y="-7866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3902206" y="1294863"/>
          <a:ext cx="5725160" cy="1435100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Τεχνολογίες πληροφοριών και επικοινωνιών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(ICTs)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Καύσιμα και τεχνολογίες ενέργειας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Υλικά και σχεδιασμός οχημάτων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Υποδομή και υπηρεσίες μεταφορών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4953" y="2148397"/>
            <a:ext cx="31350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Διαχείριση της κυκλοφορίας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και βελτιστοποίηση της διαδρομής των εμπορευμάτων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Πληροφορίες για ταξιδιώτες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διαδρομής και βελτιστοποίηση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Εισιτήρια και πληρωμή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Ηλεκτρονική επικοινωνία μεταξύ οχημάτων και μεταξύ οχημάτων και υποδομής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Τεχνολογίες που σχετίζονται με την «εικονική προσβασιμότητα»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Τηλεργασία κ.λπ.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ηλεκτρονικές πρωτοβουλίες (ηλεκτρονικό εμπόριο,  κ.λπ.)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72025" y="1965359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DAD9B2-BF66-48EF-B336-7A52C5079C26}"/>
              </a:ext>
            </a:extLst>
          </p:cNvPr>
          <p:cNvSpPr/>
          <p:nvPr/>
        </p:nvSpPr>
        <p:spPr>
          <a:xfrm>
            <a:off x="2152262" y="256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Εργασία - Μπορείτε να ταξινομήσετε τις κάρτες στη σωστή περιοχή τεχνολογίας.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129D164-1562-48BD-88CE-9EA4C43AC268}"/>
              </a:ext>
            </a:extLst>
          </p:cNvPr>
          <p:cNvSpPr/>
          <p:nvPr/>
        </p:nvSpPr>
        <p:spPr>
          <a:xfrm>
            <a:off x="4315319" y="3101420"/>
            <a:ext cx="2782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/>
              <a:t>Βιοκαύσιμα</a:t>
            </a:r>
            <a:endParaRPr lang="el-GR" sz="1400" dirty="0"/>
          </a:p>
          <a:p>
            <a:r>
              <a:rPr lang="el-GR" sz="1400" dirty="0"/>
              <a:t>Ηλεκτροδότηση και ηλεκτρική ενέργεια χαμηλών εκπομπών άνθρακα</a:t>
            </a:r>
          </a:p>
          <a:p>
            <a:r>
              <a:rPr lang="el-GR" sz="1400" dirty="0"/>
              <a:t>Υδρογόνο και κυψέλες καυσίμου</a:t>
            </a:r>
          </a:p>
          <a:p>
            <a:r>
              <a:rPr lang="el-GR" sz="1400" dirty="0"/>
              <a:t>Υβριδικά οχήματα</a:t>
            </a:r>
          </a:p>
          <a:p>
            <a:r>
              <a:rPr lang="el-GR" sz="1400" dirty="0"/>
              <a:t>Βελτιωμένες βελτιώσεις των συμβατικών κινητήρων</a:t>
            </a:r>
          </a:p>
          <a:p>
            <a:r>
              <a:rPr lang="el-GR" sz="1400" dirty="0"/>
              <a:t>Εναλλακτική πρόωση για ναυτιλία, όπως αιολική, ηλιακή ή πυρηνική ενεργειακή λύση</a:t>
            </a:r>
          </a:p>
          <a:p>
            <a:r>
              <a:rPr lang="el-GR" sz="1400" dirty="0"/>
              <a:t>Πρόωση για την αεροπορία</a:t>
            </a:r>
          </a:p>
        </p:txBody>
      </p: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7DECF1ED-BA0E-43E1-821D-A425C3ADE0D5}"/>
              </a:ext>
            </a:extLst>
          </p:cNvPr>
          <p:cNvCxnSpPr>
            <a:cxnSpLocks/>
          </p:cNvCxnSpPr>
          <p:nvPr/>
        </p:nvCxnSpPr>
        <p:spPr>
          <a:xfrm flipH="1">
            <a:off x="5706402" y="2747363"/>
            <a:ext cx="705868" cy="51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7EEE19B-E848-423F-BD0A-DC6CF972F8F3}"/>
              </a:ext>
            </a:extLst>
          </p:cNvPr>
          <p:cNvSpPr/>
          <p:nvPr/>
        </p:nvSpPr>
        <p:spPr>
          <a:xfrm>
            <a:off x="7021967" y="3401971"/>
            <a:ext cx="187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Χρήση ελαφρών ή νέων υλικών για οχήματα</a:t>
            </a:r>
          </a:p>
          <a:p>
            <a:r>
              <a:rPr lang="el-GR" sz="1400" dirty="0"/>
              <a:t>Μείωση των οχημάτων</a:t>
            </a:r>
          </a:p>
          <a:p>
            <a:r>
              <a:rPr lang="el-GR" sz="1400" dirty="0"/>
              <a:t>Αεροδυναμική σχεδίαση οχημάτων</a:t>
            </a:r>
          </a:p>
        </p:txBody>
      </p: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FDF1998C-DB36-4B64-9991-A55853F0BFC8}"/>
              </a:ext>
            </a:extLst>
          </p:cNvPr>
          <p:cNvCxnSpPr>
            <a:cxnSpLocks/>
          </p:cNvCxnSpPr>
          <p:nvPr/>
        </p:nvCxnSpPr>
        <p:spPr>
          <a:xfrm flipH="1">
            <a:off x="7476073" y="2805393"/>
            <a:ext cx="327280" cy="47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BDB1129-D36D-4611-AE20-F0A0EC73F900}"/>
              </a:ext>
            </a:extLst>
          </p:cNvPr>
          <p:cNvSpPr/>
          <p:nvPr/>
        </p:nvSpPr>
        <p:spPr>
          <a:xfrm>
            <a:off x="8808634" y="2892185"/>
            <a:ext cx="2258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/>
              <a:t>Πολυτροπικά</a:t>
            </a:r>
            <a:r>
              <a:rPr lang="el-GR" sz="1400" dirty="0"/>
              <a:t> κέντρα ενοποίησης εμπορευμάτων</a:t>
            </a:r>
          </a:p>
          <a:p>
            <a:r>
              <a:rPr lang="el-GR" sz="1400" dirty="0"/>
              <a:t>Τερματικά επιβατών</a:t>
            </a:r>
          </a:p>
          <a:p>
            <a:r>
              <a:rPr lang="el-GR" sz="1400" dirty="0"/>
              <a:t>ΚΑΤΑΣΚΕΥΑΣΤΙΚΑ ΥΛΙΚΑ</a:t>
            </a:r>
          </a:p>
          <a:p>
            <a:r>
              <a:rPr lang="el-GR" sz="1400" dirty="0"/>
              <a:t>Νέες έννοιες υποδομής και υπηρεσιών, όπως τα λεωφορεία ταχείας μεταφοράς   (BRT) και η προσωπική ταχεία διαμετακόμιση (PRT)</a:t>
            </a:r>
          </a:p>
          <a:p>
            <a:r>
              <a:rPr lang="el-GR" sz="1400" dirty="0" err="1"/>
              <a:t>Πολυτροπικές</a:t>
            </a:r>
            <a:r>
              <a:rPr lang="el-GR" sz="1400" dirty="0"/>
              <a:t> υπηρεσίες / υπηρεσίες κατά παραγγελία</a:t>
            </a:r>
          </a:p>
          <a:p>
            <a:r>
              <a:rPr lang="el-GR" sz="1400" dirty="0"/>
              <a:t>Αγωγούς</a:t>
            </a:r>
          </a:p>
          <a:p>
            <a:r>
              <a:rPr lang="el-GR" sz="1400" dirty="0"/>
              <a:t>Διασυνοριακή ενσωμάτωση</a:t>
            </a:r>
          </a:p>
        </p:txBody>
      </p:sp>
      <p:cxnSp>
        <p:nvCxnSpPr>
          <p:cNvPr id="21" name="Straight Arrow Connector 17">
            <a:extLst>
              <a:ext uri="{FF2B5EF4-FFF2-40B4-BE49-F238E27FC236}">
                <a16:creationId xmlns:a16="http://schemas.microsoft.com/office/drawing/2014/main" id="{20476782-B130-4B00-8CBC-5C0352A01B1F}"/>
              </a:ext>
            </a:extLst>
          </p:cNvPr>
          <p:cNvCxnSpPr>
            <a:cxnSpLocks/>
          </p:cNvCxnSpPr>
          <p:nvPr/>
        </p:nvCxnSpPr>
        <p:spPr>
          <a:xfrm>
            <a:off x="8488568" y="2720946"/>
            <a:ext cx="320066" cy="56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6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68320" y="-7866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3902206" y="1294863"/>
          <a:ext cx="5725160" cy="1435100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Τεχνολογίες πληροφοριών και επικοινωνιών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(ICTs)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Καύσιμα και τεχνολογίες ενέργειας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Υλικά και σχεδιασμός οχημάτων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Υποδομή και υπηρεσίες μεταφορών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4953" y="2148397"/>
            <a:ext cx="31350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Διαχείριση της κυκλοφορίας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και βελτιστοποίηση της διαδρομής των εμπορευμάτων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Πληροφορίες για ταξιδιώτες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διαδρομής και βελτιστοποίηση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Εισιτήρια και πληρωμή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Ηλεκτρονική επικοινωνία μεταξύ οχημάτων και μεταξύ οχημάτων και υποδομής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Τεχνολογίες που σχετίζονται με την «εικονική προσβασιμότητα»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Τηλεργασία κ.λπ.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ηλεκτρονικές πρωτοβουλίες (ηλεκτρονικό εμπόριο,  κ.λπ.)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72025" y="1965359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DAD9B2-BF66-48EF-B336-7A52C5079C26}"/>
              </a:ext>
            </a:extLst>
          </p:cNvPr>
          <p:cNvSpPr/>
          <p:nvPr/>
        </p:nvSpPr>
        <p:spPr>
          <a:xfrm>
            <a:off x="2152262" y="256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Εργασία - Μπορείτε να ταξινομήσετε τις κάρτες στη σωστή περιοχή τεχνολογίας.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129D164-1562-48BD-88CE-9EA4C43AC268}"/>
              </a:ext>
            </a:extLst>
          </p:cNvPr>
          <p:cNvSpPr/>
          <p:nvPr/>
        </p:nvSpPr>
        <p:spPr>
          <a:xfrm>
            <a:off x="4315319" y="3101420"/>
            <a:ext cx="2782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/>
              <a:t>Βιοκαύσιμα</a:t>
            </a:r>
            <a:endParaRPr lang="el-GR" sz="1400" dirty="0"/>
          </a:p>
          <a:p>
            <a:r>
              <a:rPr lang="el-GR" sz="1400" dirty="0"/>
              <a:t>Ηλεκτροδότηση και ηλεκτρική ενέργεια χαμηλών εκπομπών άνθρακα</a:t>
            </a:r>
          </a:p>
          <a:p>
            <a:r>
              <a:rPr lang="el-GR" sz="1400" dirty="0">
                <a:solidFill>
                  <a:srgbClr val="FF0000"/>
                </a:solidFill>
              </a:rPr>
              <a:t>Υδρογόνο και κυψέλες καυσίμου</a:t>
            </a:r>
          </a:p>
          <a:p>
            <a:r>
              <a:rPr lang="el-GR" sz="1400" dirty="0"/>
              <a:t>Υβριδικά οχήματα</a:t>
            </a:r>
          </a:p>
          <a:p>
            <a:r>
              <a:rPr lang="el-GR" sz="1400" dirty="0"/>
              <a:t>Βελτιωμένες βελτιώσεις των συμβατικών κινητήρων</a:t>
            </a:r>
          </a:p>
          <a:p>
            <a:r>
              <a:rPr lang="el-GR" sz="1400" dirty="0"/>
              <a:t>Εναλλακτική πρόωση για ναυτιλία, όπως αιολική, ηλιακή ή πυρηνική ενεργειακή λύση</a:t>
            </a:r>
          </a:p>
          <a:p>
            <a:r>
              <a:rPr lang="el-GR" sz="1400" dirty="0"/>
              <a:t>Πρόωση για την αεροπορία</a:t>
            </a:r>
          </a:p>
        </p:txBody>
      </p: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7DECF1ED-BA0E-43E1-821D-A425C3ADE0D5}"/>
              </a:ext>
            </a:extLst>
          </p:cNvPr>
          <p:cNvCxnSpPr>
            <a:cxnSpLocks/>
          </p:cNvCxnSpPr>
          <p:nvPr/>
        </p:nvCxnSpPr>
        <p:spPr>
          <a:xfrm flipH="1">
            <a:off x="5706402" y="2747363"/>
            <a:ext cx="705868" cy="51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7EEE19B-E848-423F-BD0A-DC6CF972F8F3}"/>
              </a:ext>
            </a:extLst>
          </p:cNvPr>
          <p:cNvSpPr/>
          <p:nvPr/>
        </p:nvSpPr>
        <p:spPr>
          <a:xfrm>
            <a:off x="7021967" y="3401971"/>
            <a:ext cx="187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Χρήση ελαφρών ή νέων υλικών για οχήματα</a:t>
            </a:r>
          </a:p>
          <a:p>
            <a:r>
              <a:rPr lang="el-GR" sz="1400" dirty="0">
                <a:solidFill>
                  <a:srgbClr val="FF0000"/>
                </a:solidFill>
              </a:rPr>
              <a:t>Μείωση των οχημάτων</a:t>
            </a:r>
          </a:p>
          <a:p>
            <a:r>
              <a:rPr lang="el-GR" sz="1400" dirty="0">
                <a:solidFill>
                  <a:srgbClr val="FF0000"/>
                </a:solidFill>
              </a:rPr>
              <a:t>Αεροδυναμική σχεδίαση οχημάτων</a:t>
            </a:r>
          </a:p>
        </p:txBody>
      </p: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FDF1998C-DB36-4B64-9991-A55853F0BFC8}"/>
              </a:ext>
            </a:extLst>
          </p:cNvPr>
          <p:cNvCxnSpPr>
            <a:cxnSpLocks/>
          </p:cNvCxnSpPr>
          <p:nvPr/>
        </p:nvCxnSpPr>
        <p:spPr>
          <a:xfrm flipH="1">
            <a:off x="7476073" y="2805393"/>
            <a:ext cx="327280" cy="47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BDB1129-D36D-4611-AE20-F0A0EC73F900}"/>
              </a:ext>
            </a:extLst>
          </p:cNvPr>
          <p:cNvSpPr/>
          <p:nvPr/>
        </p:nvSpPr>
        <p:spPr>
          <a:xfrm>
            <a:off x="8808634" y="2892185"/>
            <a:ext cx="2258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/>
              <a:t>Πολυτροπικά</a:t>
            </a:r>
            <a:r>
              <a:rPr lang="el-GR" sz="1400" dirty="0"/>
              <a:t> κέντρα ενοποίησης εμπορευμάτων</a:t>
            </a:r>
          </a:p>
          <a:p>
            <a:r>
              <a:rPr lang="el-GR" sz="1400" dirty="0"/>
              <a:t>Τερματικά επιβατών</a:t>
            </a:r>
          </a:p>
          <a:p>
            <a:r>
              <a:rPr lang="el-GR" sz="1400" dirty="0"/>
              <a:t>ΚΑΤΑΣΚΕΥΑΣΤΙΚΑ ΥΛΙΚΑ</a:t>
            </a:r>
          </a:p>
          <a:p>
            <a:r>
              <a:rPr lang="el-GR" sz="1400" dirty="0"/>
              <a:t>Νέες έννοιες υποδομής και υπηρεσιών, όπως τα λεωφορεία ταχείας μεταφοράς   (BRT) και η προσωπική ταχεία διαμετακόμιση (PRT)</a:t>
            </a:r>
          </a:p>
          <a:p>
            <a:r>
              <a:rPr lang="el-GR" sz="1400" dirty="0" err="1"/>
              <a:t>Πολυτροπικές</a:t>
            </a:r>
            <a:r>
              <a:rPr lang="el-GR" sz="1400" dirty="0"/>
              <a:t> υπηρεσίες / υπηρεσίες κατά παραγγελία</a:t>
            </a:r>
          </a:p>
          <a:p>
            <a:r>
              <a:rPr lang="el-GR" sz="1400" dirty="0"/>
              <a:t>Αγωγούς</a:t>
            </a:r>
          </a:p>
          <a:p>
            <a:r>
              <a:rPr lang="el-GR" sz="1400" dirty="0"/>
              <a:t>Διασυνοριακή ενσωμάτωση</a:t>
            </a:r>
          </a:p>
        </p:txBody>
      </p:sp>
      <p:cxnSp>
        <p:nvCxnSpPr>
          <p:cNvPr id="21" name="Straight Arrow Connector 17">
            <a:extLst>
              <a:ext uri="{FF2B5EF4-FFF2-40B4-BE49-F238E27FC236}">
                <a16:creationId xmlns:a16="http://schemas.microsoft.com/office/drawing/2014/main" id="{20476782-B130-4B00-8CBC-5C0352A01B1F}"/>
              </a:ext>
            </a:extLst>
          </p:cNvPr>
          <p:cNvCxnSpPr>
            <a:cxnSpLocks/>
          </p:cNvCxnSpPr>
          <p:nvPr/>
        </p:nvCxnSpPr>
        <p:spPr>
          <a:xfrm>
            <a:off x="8488568" y="2720946"/>
            <a:ext cx="320066" cy="56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8E9738F-AF28-4760-B899-8C4A6F3D95BB}"/>
              </a:ext>
            </a:extLst>
          </p:cNvPr>
          <p:cNvSpPr/>
          <p:nvPr/>
        </p:nvSpPr>
        <p:spPr>
          <a:xfrm>
            <a:off x="3265109" y="882133"/>
            <a:ext cx="1365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Έργο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B3F5E8F-FA3D-4176-81D9-31E8E0C9509C}"/>
              </a:ext>
            </a:extLst>
          </p:cNvPr>
          <p:cNvSpPr/>
          <p:nvPr/>
        </p:nvSpPr>
        <p:spPr>
          <a:xfrm>
            <a:off x="1082351" y="2828836"/>
            <a:ext cx="8061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Χρησιμοποιώντας όσα γνωρίζετε για τα στοιχεία καυσίμου υδρογόνου, εξηγήστε τις επιλογές σας για την παροχή, τη διαχείριση και τη διατήρηση ενός αποτελεσματικού και βιώσιμου συστήματος μεταφορών.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8E9738F-AF28-4760-B899-8C4A6F3D95BB}"/>
              </a:ext>
            </a:extLst>
          </p:cNvPr>
          <p:cNvSpPr/>
          <p:nvPr/>
        </p:nvSpPr>
        <p:spPr>
          <a:xfrm>
            <a:off x="3265109" y="882133"/>
            <a:ext cx="1365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Έργο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B3F5E8F-FA3D-4176-81D9-31E8E0C9509C}"/>
              </a:ext>
            </a:extLst>
          </p:cNvPr>
          <p:cNvSpPr/>
          <p:nvPr/>
        </p:nvSpPr>
        <p:spPr>
          <a:xfrm>
            <a:off x="1082351" y="2828836"/>
            <a:ext cx="8061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Χρησιμοποιώντας όσα γνωρίζετε για τα στοιχεία καυσίμου υδρογόνου, εξηγήστε τις επιλογές σας για την παροχή, τη διαχείριση και τη διατήρηση ενός αποτελεσματικού και βιώσιμου συστήματος μεταφορών.</a:t>
            </a:r>
          </a:p>
          <a:p>
            <a:endParaRPr lang="el-GR" dirty="0"/>
          </a:p>
          <a:p>
            <a:r>
              <a:rPr lang="el-GR" dirty="0"/>
              <a:t>Επικεντρωθείτε στις απαιτήσεις της επιλογής του οχήματος με κινητήρα υδρογόνου καυσίμου από την άποψη της υποδομής και των επιπτώσεων και των επιπτώσεων αυτού στο άμεσο και μακροπρόθεσμο μέλλον.</a:t>
            </a:r>
          </a:p>
          <a:p>
            <a:endParaRPr lang="el-GR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2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C14C115-26E6-4C32-BAB9-FB29DCCB8757}"/>
              </a:ext>
            </a:extLst>
          </p:cNvPr>
          <p:cNvSpPr/>
          <p:nvPr/>
        </p:nvSpPr>
        <p:spPr>
          <a:xfrm>
            <a:off x="617838" y="9840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τεχνολογίες που συμβάλλουν σε ένα βιώσιμο σύστημα μεταφορών βρίσκονται σε στάδιο ανάπτυξης ή</a:t>
            </a:r>
          </a:p>
          <a:p>
            <a:r>
              <a:rPr lang="el-GR" dirty="0"/>
              <a:t>βρίσκονται σε διαφορετικά στάδια ανάληψης και ανάπτυξης της αγοράς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A0AADE0-E0FF-428E-A3E7-C88A4CFB5A9B}"/>
              </a:ext>
            </a:extLst>
          </p:cNvPr>
          <p:cNvSpPr/>
          <p:nvPr/>
        </p:nvSpPr>
        <p:spPr>
          <a:xfrm>
            <a:off x="1246915" y="8009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τεχνολογίες που συμβάλλουν σε ένα βιώσιμο σύστημα μεταφορών βρίσκονται σε στάδιο ανάπτυξης ή</a:t>
            </a:r>
          </a:p>
          <a:p>
            <a:r>
              <a:rPr lang="el-GR" dirty="0"/>
              <a:t>βρίσκονται σε διαφορετικά στάδια ανάληψης και ανάπτυξης της αγοράς.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2B46140-91B1-45A2-8C0B-3BE9BA45B97A}"/>
              </a:ext>
            </a:extLst>
          </p:cNvPr>
          <p:cNvSpPr/>
          <p:nvPr/>
        </p:nvSpPr>
        <p:spPr>
          <a:xfrm>
            <a:off x="925967" y="23842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Συγκεντρώνονται σε τέσσερες </a:t>
            </a:r>
          </a:p>
          <a:p>
            <a:r>
              <a:rPr lang="el-GR" dirty="0"/>
              <a:t>τεχνολογίας που καλύπτουν όλους τους τρόπους μεταφοράς.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8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7750" y="3667358"/>
            <a:ext cx="82157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(ICTs)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94DFEDA-35F5-444C-8A34-8FDDF8926B59}"/>
              </a:ext>
            </a:extLst>
          </p:cNvPr>
          <p:cNvSpPr/>
          <p:nvPr/>
        </p:nvSpPr>
        <p:spPr>
          <a:xfrm>
            <a:off x="925967" y="8258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τεχνολογίες που συμβάλλουν σε ένα βιώσιμο σύστημα μεταφορών βρίσκονται σε στάδιο ανάπτυξης ή</a:t>
            </a:r>
          </a:p>
          <a:p>
            <a:r>
              <a:rPr lang="el-GR" dirty="0"/>
              <a:t>βρίσκονται σε διαφορετικά στάδια ανάληψης και ανάπτυξης της αγοράς.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3BE7199-F105-4E4C-B06C-B2D4E970FA5E}"/>
              </a:ext>
            </a:extLst>
          </p:cNvPr>
          <p:cNvSpPr/>
          <p:nvPr/>
        </p:nvSpPr>
        <p:spPr>
          <a:xfrm>
            <a:off x="925222" y="22225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Συγκεντρώνονται σε τέσσερες </a:t>
            </a:r>
          </a:p>
          <a:p>
            <a:r>
              <a:rPr lang="el-GR" dirty="0"/>
              <a:t>τεχνολογίας που καλύπτουν όλους τους τρόπους μεταφοράς.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4E3A39-4582-487C-82AA-26965C7AA9FE}"/>
              </a:ext>
            </a:extLst>
          </p:cNvPr>
          <p:cNvSpPr/>
          <p:nvPr/>
        </p:nvSpPr>
        <p:spPr>
          <a:xfrm>
            <a:off x="382438" y="3667318"/>
            <a:ext cx="441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Τεχνολογίες πληροφοριών και επικοινωνιών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7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60087" y="3247835"/>
            <a:ext cx="82157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(ICTs)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8986396-C53B-4470-89FA-BC74CF139171}"/>
              </a:ext>
            </a:extLst>
          </p:cNvPr>
          <p:cNvSpPr/>
          <p:nvPr/>
        </p:nvSpPr>
        <p:spPr>
          <a:xfrm>
            <a:off x="854206" y="6280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τεχνολογίες που συμβάλλουν σε ένα βιώσιμο σύστημα μεταφορών βρίσκονται σε στάδιο ανάπτυξης ή</a:t>
            </a:r>
          </a:p>
          <a:p>
            <a:r>
              <a:rPr lang="el-GR" dirty="0"/>
              <a:t>βρίσκονται σε διαφορετικά στάδια ανάληψης και ανάπτυξης της αγοράς.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0F55149-6222-4999-9E3F-EA05594477FE}"/>
              </a:ext>
            </a:extLst>
          </p:cNvPr>
          <p:cNvSpPr/>
          <p:nvPr/>
        </p:nvSpPr>
        <p:spPr>
          <a:xfrm>
            <a:off x="970384" y="21851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Συγκεντρώνονται σε τέσσερες </a:t>
            </a:r>
          </a:p>
          <a:p>
            <a:r>
              <a:rPr lang="el-GR" dirty="0"/>
              <a:t>τεχνολογίας που καλύπτουν όλους τους τρόπους μεταφοράς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93BBD3F-1366-42A2-9BE6-C25C5920EF4A}"/>
              </a:ext>
            </a:extLst>
          </p:cNvPr>
          <p:cNvSpPr/>
          <p:nvPr/>
        </p:nvSpPr>
        <p:spPr>
          <a:xfrm>
            <a:off x="3890748" y="3244334"/>
            <a:ext cx="441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Τεχνολογίες πληροφοριών και επικοινωνιών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A9B13BA-ECFE-4E2E-9872-8584B24D750E}"/>
              </a:ext>
            </a:extLst>
          </p:cNvPr>
          <p:cNvSpPr/>
          <p:nvPr/>
        </p:nvSpPr>
        <p:spPr>
          <a:xfrm>
            <a:off x="4249013" y="3666893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Καύσιμα και τεχνολογίες ενέργειας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1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208245" y="3234652"/>
            <a:ext cx="6556309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/>
              <a:t>Τεχνολογίες πληροφοριών και επικοινωνιών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(ICTs)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6189284-7B33-4E11-AE73-E863804D87DC}"/>
              </a:ext>
            </a:extLst>
          </p:cNvPr>
          <p:cNvSpPr/>
          <p:nvPr/>
        </p:nvSpPr>
        <p:spPr>
          <a:xfrm>
            <a:off x="1166949" y="7534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τεχνολογίες που συμβάλλουν σε ένα βιώσιμο σύστημα μεταφορών βρίσκονται σε στάδιο ανάπτυξης ή</a:t>
            </a:r>
          </a:p>
          <a:p>
            <a:r>
              <a:rPr lang="el-GR" dirty="0"/>
              <a:t>βρίσκονται σε διαφορετικά στάδια ανάληψης και ανάπτυξης της αγοράς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4E144B9-46E8-428A-B4A3-3B13290E4D20}"/>
              </a:ext>
            </a:extLst>
          </p:cNvPr>
          <p:cNvSpPr/>
          <p:nvPr/>
        </p:nvSpPr>
        <p:spPr>
          <a:xfrm>
            <a:off x="1360387" y="21022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Συγκεντρώνονται σε τέσσερες </a:t>
            </a:r>
          </a:p>
          <a:p>
            <a:r>
              <a:rPr lang="el-GR" dirty="0"/>
              <a:t>τεχνολογίας που καλύπτουν όλους τους τρόπους μεταφοράς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2664E7B-B808-4226-9A08-B8CF1B753327}"/>
              </a:ext>
            </a:extLst>
          </p:cNvPr>
          <p:cNvSpPr/>
          <p:nvPr/>
        </p:nvSpPr>
        <p:spPr>
          <a:xfrm>
            <a:off x="3407791" y="3811000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Καύσιμα και τεχνολογίες ενέργειας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7CBCA90-740E-4845-9600-AF9F9A56255F}"/>
              </a:ext>
            </a:extLst>
          </p:cNvPr>
          <p:cNvSpPr/>
          <p:nvPr/>
        </p:nvSpPr>
        <p:spPr>
          <a:xfrm>
            <a:off x="4028546" y="4377791"/>
            <a:ext cx="319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Υλικά και σχεδιασμός οχημάτων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6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838" y="954414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7838" y="2164336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208245" y="3234652"/>
            <a:ext cx="6556309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/>
              <a:t>Τεχνολογίες πληροφοριών και επικοινωνιών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(ICTs)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6189284-7B33-4E11-AE73-E863804D87DC}"/>
              </a:ext>
            </a:extLst>
          </p:cNvPr>
          <p:cNvSpPr/>
          <p:nvPr/>
        </p:nvSpPr>
        <p:spPr>
          <a:xfrm>
            <a:off x="1166949" y="7534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Οι τεχνολογίες που συμβάλλουν σε ένα βιώσιμο σύστημα μεταφορών βρίσκονται σε στάδιο ανάπτυξης ή</a:t>
            </a:r>
          </a:p>
          <a:p>
            <a:r>
              <a:rPr lang="el-GR" dirty="0"/>
              <a:t>βρίσκονται σε διαφορετικά στάδια ανάληψης και ανάπτυξης της αγοράς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4E144B9-46E8-428A-B4A3-3B13290E4D20}"/>
              </a:ext>
            </a:extLst>
          </p:cNvPr>
          <p:cNvSpPr/>
          <p:nvPr/>
        </p:nvSpPr>
        <p:spPr>
          <a:xfrm>
            <a:off x="1360387" y="21022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Συγκεντρώνονται σε τέσσερες </a:t>
            </a:r>
          </a:p>
          <a:p>
            <a:r>
              <a:rPr lang="el-GR" dirty="0"/>
              <a:t>τεχνολογίας που καλύπτουν όλους τους τρόπους μεταφοράς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2664E7B-B808-4226-9A08-B8CF1B753327}"/>
              </a:ext>
            </a:extLst>
          </p:cNvPr>
          <p:cNvSpPr/>
          <p:nvPr/>
        </p:nvSpPr>
        <p:spPr>
          <a:xfrm>
            <a:off x="3407791" y="3811000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Καύσιμα και τεχνολογίες ενέργειας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7CBCA90-740E-4845-9600-AF9F9A56255F}"/>
              </a:ext>
            </a:extLst>
          </p:cNvPr>
          <p:cNvSpPr/>
          <p:nvPr/>
        </p:nvSpPr>
        <p:spPr>
          <a:xfrm>
            <a:off x="4028546" y="4377791"/>
            <a:ext cx="319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Υλικά και σχεδιασμός οχημάτων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8F79CCD-0CFA-43F5-A809-51E6118228AE}"/>
              </a:ext>
            </a:extLst>
          </p:cNvPr>
          <p:cNvSpPr/>
          <p:nvPr/>
        </p:nvSpPr>
        <p:spPr>
          <a:xfrm>
            <a:off x="3921385" y="4849035"/>
            <a:ext cx="357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Υποδομή και υπηρεσίες μεταφορών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7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69572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69572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9572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29" y="6271446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2" y="6191017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196612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98" y="6191017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65" y="6186213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1413" y="-102451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.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372168"/>
              </p:ext>
            </p:extLst>
          </p:nvPr>
        </p:nvGraphicFramePr>
        <p:xfrm>
          <a:off x="2954745" y="2390485"/>
          <a:ext cx="5725160" cy="1435100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(ICTs)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/>
                        <a:t>Τεχνολογίες πληροφοριών και επικοινωνιών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Καύσιμα και τεχνολογίες ενέργειας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Υλικά και σχεδιασμός οχημάτων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Υποδομή και υπηρεσίες μεταφορών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D75D05E-8C91-44B6-A5C1-CE57EF9E1C36}"/>
              </a:ext>
            </a:extLst>
          </p:cNvPr>
          <p:cNvSpPr/>
          <p:nvPr/>
        </p:nvSpPr>
        <p:spPr>
          <a:xfrm>
            <a:off x="2525685" y="3453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Εργασία - Μπορείτε να ταξινομήσετε τις κάρτες στη σωστή περιοχή τεχνολογίας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7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68320" y="-7866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28425"/>
              </p:ext>
            </p:extLst>
          </p:nvPr>
        </p:nvGraphicFramePr>
        <p:xfrm>
          <a:off x="3902206" y="1294863"/>
          <a:ext cx="5725160" cy="1435100"/>
        </p:xfrm>
        <a:graphic>
          <a:graphicData uri="http://schemas.openxmlformats.org/drawingml/2006/table">
            <a:tbl>
              <a:tblPr firstRow="1" firstCol="1" bandRow="1"/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Τεχνολογίες πληροφοριών και επικοινωνιών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(ICTs)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Καύσιμα και τεχνολογίες ενέργειας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Υλικά και σχεδιασμός οχημάτων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Υποδομή και υπηρεσίες μεταφορών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4953" y="2148397"/>
            <a:ext cx="31350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Διαχείριση της κυκλοφορίας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και βελτιστοποίηση της διαδρομής των εμπορευμάτων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Πληροφορίες για ταξιδιώτες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Σχεδιασμός διαδρομής και βελτιστοποίηση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Εισιτήρια και πληρωμή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Ηλεκτρονική επικοινωνία μεταξύ οχημάτων και μεταξύ οχημάτων και υποδομής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Τεχνολογίες που σχετίζονται με την «εικονική προσβασιμότητα»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Τηλεργασία κ.λπ.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ηλεκτρονικές πρωτοβουλίες (ηλεκτρονικό εμπόριο,  κ.λπ.)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72025" y="1965359"/>
            <a:ext cx="1402080" cy="3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DAD9B2-BF66-48EF-B336-7A52C5079C26}"/>
              </a:ext>
            </a:extLst>
          </p:cNvPr>
          <p:cNvSpPr/>
          <p:nvPr/>
        </p:nvSpPr>
        <p:spPr>
          <a:xfrm>
            <a:off x="2152262" y="2560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Εργασία - Μπορείτε να ταξινομήσετε τις κάρτες στη σωστή περιοχή τεχνολογίας.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5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1198</Words>
  <Application>Microsoft Office PowerPoint</Application>
  <PresentationFormat>Widescreen</PresentationFormat>
  <Paragraphs>304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17</cp:revision>
  <dcterms:created xsi:type="dcterms:W3CDTF">2019-06-26T09:21:34Z</dcterms:created>
  <dcterms:modified xsi:type="dcterms:W3CDTF">2019-11-18T08:11:32Z</dcterms:modified>
</cp:coreProperties>
</file>